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67" r:id="rId2"/>
    <p:sldId id="485" r:id="rId3"/>
    <p:sldId id="436" r:id="rId4"/>
    <p:sldId id="481" r:id="rId5"/>
    <p:sldId id="456" r:id="rId6"/>
    <p:sldId id="466" r:id="rId7"/>
    <p:sldId id="459" r:id="rId8"/>
    <p:sldId id="482" r:id="rId9"/>
    <p:sldId id="483" r:id="rId10"/>
    <p:sldId id="461" r:id="rId11"/>
    <p:sldId id="462" r:id="rId12"/>
    <p:sldId id="463" r:id="rId13"/>
    <p:sldId id="484" r:id="rId14"/>
    <p:sldId id="435" r:id="rId15"/>
    <p:sldId id="468" r:id="rId16"/>
    <p:sldId id="469" r:id="rId17"/>
    <p:sldId id="487" r:id="rId18"/>
    <p:sldId id="488" r:id="rId19"/>
    <p:sldId id="486" r:id="rId20"/>
    <p:sldId id="471" r:id="rId21"/>
    <p:sldId id="474" r:id="rId22"/>
    <p:sldId id="477" r:id="rId23"/>
    <p:sldId id="478" r:id="rId24"/>
    <p:sldId id="489" r:id="rId25"/>
    <p:sldId id="490" r:id="rId26"/>
    <p:sldId id="491" r:id="rId27"/>
    <p:sldId id="334" r:id="rId28"/>
    <p:sldId id="492" r:id="rId29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g-Kun Xie" initials="X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BF"/>
    <a:srgbClr val="0070C0"/>
    <a:srgbClr val="EC5F74"/>
    <a:srgbClr val="AD6CFA"/>
    <a:srgbClr val="4C9BD3"/>
    <a:srgbClr val="F18870"/>
    <a:srgbClr val="FFBA55"/>
    <a:srgbClr val="56CA95"/>
    <a:srgbClr val="6096E6"/>
    <a:srgbClr val="2B73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68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7268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233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196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24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350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1727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587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50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88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908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764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8B7D9B-2316-495D-ACD2-3F9596AE4CC1}" type="slidenum">
              <a:rPr lang="en-US" altLang="zh-CN" smtClean="0"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5104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912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2908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65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07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81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82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4451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611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42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494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许多工作探索了多种策略来为尾部类生成多样化的信息。尽管有许多方法利用数据增强生成关于少数样本的各种信息，但很少有工作考虑到不同类别增强程度对类别不平衡问题的影响。特别是，关于哪些类别应该增强以及增强的强度如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6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933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304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380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A8C05-B0A6-435D-8E06-F36B7ED625C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467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2024/7/4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2024/7/4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arxiv.org/pdf/2110.045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9" y="39513"/>
            <a:ext cx="2380432" cy="7758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cxnSp>
        <p:nvCxnSpPr>
          <p:cNvPr id="10" name="直接连接符 9"/>
          <p:cNvCxnSpPr>
            <a:cxnSpLocks/>
          </p:cNvCxnSpPr>
          <p:nvPr/>
        </p:nvCxnSpPr>
        <p:spPr>
          <a:xfrm>
            <a:off x="761394" y="3619332"/>
            <a:ext cx="1066921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DA6E61E-0AE2-52E2-243B-5F8738B296B9}"/>
              </a:ext>
            </a:extLst>
          </p:cNvPr>
          <p:cNvSpPr txBox="1"/>
          <p:nvPr/>
        </p:nvSpPr>
        <p:spPr>
          <a:xfrm>
            <a:off x="761394" y="2592337"/>
            <a:ext cx="10366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Augmentation-Based Long-tailed Learning</a:t>
            </a:r>
          </a:p>
        </p:txBody>
      </p:sp>
    </p:spTree>
    <p:extLst>
      <p:ext uri="{BB962C8B-B14F-4D97-AF65-F5344CB8AC3E}">
        <p14:creationId xmlns:p14="http://schemas.microsoft.com/office/powerpoint/2010/main" val="1681848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E0C518-D40B-F301-46A7-C617FE0A1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59" y="1624087"/>
            <a:ext cx="3876567" cy="39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0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Analysis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BFE0C5C-45A9-2628-18D3-FFCEA399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50" y="1506597"/>
            <a:ext cx="11030566" cy="42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09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9D2F38-25C9-5608-0B38-41C46C71F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634" y="1633365"/>
            <a:ext cx="8796227" cy="333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9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FE837A-54B3-C454-9342-57630AF10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25" y="2296132"/>
            <a:ext cx="11057349" cy="203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0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9" y="39513"/>
            <a:ext cx="2380432" cy="7758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cxnSp>
        <p:nvCxnSpPr>
          <p:cNvPr id="10" name="直接连接符 9"/>
          <p:cNvCxnSpPr>
            <a:cxnSpLocks/>
          </p:cNvCxnSpPr>
          <p:nvPr/>
        </p:nvCxnSpPr>
        <p:spPr>
          <a:xfrm>
            <a:off x="761394" y="3619332"/>
            <a:ext cx="1066921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DA6E61E-0AE2-52E2-243B-5F8738B296B9}"/>
              </a:ext>
            </a:extLst>
          </p:cNvPr>
          <p:cNvSpPr txBox="1"/>
          <p:nvPr/>
        </p:nvSpPr>
        <p:spPr>
          <a:xfrm>
            <a:off x="952764" y="2269964"/>
            <a:ext cx="1005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Kill Two Birds with One Stone: Rethinking Data Augmentation for Deep Long-tailed Learning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DE4880-3135-D3AA-BACA-4C346044D6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56115" y="5809871"/>
            <a:ext cx="1978451" cy="4616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eaLnBrk="1" hangingPunct="1"/>
            <a:r>
              <a:rPr lang="en-US" altLang="zh-CN" sz="1800" b="1" dirty="0">
                <a:solidFill>
                  <a:schemeClr val="tx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ICLR 2024</a:t>
            </a:r>
            <a:endParaRPr lang="en-US" altLang="zh-CN" b="1" i="1" dirty="0">
              <a:solidFill>
                <a:schemeClr val="tx1"/>
              </a:solidFill>
              <a:latin typeface="Trebuchet MS" panose="020B0603020202020204" pitchFamily="34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9B07A9-E19B-5F0F-6B13-7CE45242F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81" y="3838257"/>
            <a:ext cx="6534486" cy="175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86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Motivation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4BC455-A67B-E0B6-AFEA-51886B2AEC3A}"/>
              </a:ext>
            </a:extLst>
          </p:cNvPr>
          <p:cNvSpPr txBox="1"/>
          <p:nvPr/>
        </p:nvSpPr>
        <p:spPr>
          <a:xfrm>
            <a:off x="148590" y="862963"/>
            <a:ext cx="80121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it is optimal to utilize the same kind of augmentation strategy on all classes for long-tailed learning.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D473BD1-23BF-D841-73A6-C73B3754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9" y="1860921"/>
            <a:ext cx="5405709" cy="4706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524984-6DF4-6ABA-011C-FCCE6262D413}"/>
              </a:ext>
            </a:extLst>
          </p:cNvPr>
          <p:cNvSpPr txBox="1"/>
          <p:nvPr/>
        </p:nvSpPr>
        <p:spPr>
          <a:xfrm>
            <a:off x="6585864" y="2757090"/>
            <a:ext cx="51510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‘birds’ co-exist in long-tailed learning:</a:t>
            </a:r>
          </a:p>
          <a:p>
            <a:pPr marL="457200" indent="-457200">
              <a:buAutoNum type="arabicParenBoth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inherent 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data-wise imbalance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457200" indent="-457200">
              <a:buAutoNum type="arabicParenBoth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extrinsic 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augmentation-wise imbalance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AutoNum type="arabicParenBoth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former is the inherent property of real-world data distributions, while the latter is the side effect caused by DA when improving model generalization.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42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Analysis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166EAF-D854-49DB-DF9D-9B8A63C3871A}"/>
              </a:ext>
            </a:extLst>
          </p:cNvPr>
          <p:cNvSpPr txBox="1"/>
          <p:nvPr/>
        </p:nvSpPr>
        <p:spPr>
          <a:xfrm>
            <a:off x="148590" y="812858"/>
            <a:ext cx="81185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overall improvement is encouraging, but it also prompts us to think about how DA brings gains to the problem.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1DD3E06-34B9-04B3-8AC5-0CD8868C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869" y="2139961"/>
            <a:ext cx="7842205" cy="161950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EE861CE-5AB0-1A6E-BE4A-833E9B0DF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868" y="4257504"/>
            <a:ext cx="7840897" cy="17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14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Analysis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166EAF-D854-49DB-DF9D-9B8A63C3871A}"/>
              </a:ext>
            </a:extLst>
          </p:cNvPr>
          <p:cNvSpPr txBox="1"/>
          <p:nvPr/>
        </p:nvSpPr>
        <p:spPr>
          <a:xfrm>
            <a:off x="1056184" y="4808660"/>
            <a:ext cx="831274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Observations: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three types of DA can improve the average model performance;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improvement in average performance inevitably sacrifices some classes, whether they are head or tail classes; 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phenomenon of sacrificing classes is especially evident on tail classes.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B92B3-DE34-0AFB-38D8-926EBE63D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17" y="876169"/>
            <a:ext cx="10198624" cy="3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659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Analysis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965A99A-8D32-8C75-8F2E-3E42CEC62A07}"/>
              </a:ext>
            </a:extLst>
          </p:cNvPr>
          <p:cNvSpPr txBox="1"/>
          <p:nvPr/>
        </p:nvSpPr>
        <p:spPr>
          <a:xfrm>
            <a:off x="148590" y="938832"/>
            <a:ext cx="9389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 demonstrates its effectiveness by pleasing the 'strong' and exploiting the 'weak’!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E1BD6A-12A8-47E7-5E3E-C50BBA92D06D}"/>
              </a:ext>
            </a:extLst>
          </p:cNvPr>
          <p:cNvSpPr txBox="1"/>
          <p:nvPr/>
        </p:nvSpPr>
        <p:spPr>
          <a:xfrm>
            <a:off x="148590" y="1697370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span can be expressed as follows: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09712A6-1D6F-90C0-5BF4-5949B4016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163" y="2207452"/>
            <a:ext cx="4218253" cy="44663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57898D6-FF5C-1383-FD0B-9B36D825CC5F}"/>
              </a:ext>
            </a:extLst>
          </p:cNvPr>
          <p:cNvSpPr txBox="1"/>
          <p:nvPr/>
        </p:nvSpPr>
        <p:spPr>
          <a:xfrm>
            <a:off x="148590" y="2965990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span after DA can be defined as follows: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E9F4DC3-9346-7319-4ABF-4441AEB0D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8148" y="3522601"/>
            <a:ext cx="5563539" cy="8115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76E8B54-4D1B-8DDA-2E5E-975900E90D9F}"/>
                  </a:ext>
                </a:extLst>
              </p:cNvPr>
              <p:cNvSpPr txBox="1"/>
              <p:nvPr/>
            </p:nvSpPr>
            <p:spPr>
              <a:xfrm>
                <a:off x="148590" y="4640791"/>
                <a:ext cx="10830473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augmentation sensitivity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𝜓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defined as the ratio of the 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marginal space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the </a:t>
                </a:r>
                <a:r>
                  <a:rPr lang="en-US" altLang="zh-CN" sz="2000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 space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Under the same DA, tail classes have a higher augmentation sensitivity, indicating that tail classes are more sensitive to the marginal space.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76E8B54-4D1B-8DDA-2E5E-975900E9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" y="4640791"/>
                <a:ext cx="10830473" cy="1015663"/>
              </a:xfrm>
              <a:prstGeom prst="rect">
                <a:avLst/>
              </a:prstGeom>
              <a:blipFill>
                <a:blip r:embed="rId6"/>
                <a:stretch>
                  <a:fillRect l="-563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51260A5B-FE0C-68A0-4ADB-1DABEAEC4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836" y="5719217"/>
            <a:ext cx="5776150" cy="7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Methods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3EF93F-B18F-A162-E5EE-93CD711EF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198" y="1113520"/>
            <a:ext cx="8560240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5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9" y="39513"/>
            <a:ext cx="2380432" cy="7758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cxnSp>
        <p:nvCxnSpPr>
          <p:cNvPr id="10" name="直接连接符 9"/>
          <p:cNvCxnSpPr>
            <a:cxnSpLocks/>
          </p:cNvCxnSpPr>
          <p:nvPr/>
        </p:nvCxnSpPr>
        <p:spPr>
          <a:xfrm>
            <a:off x="761394" y="3619332"/>
            <a:ext cx="10669212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DA6E61E-0AE2-52E2-243B-5F8738B296B9}"/>
              </a:ext>
            </a:extLst>
          </p:cNvPr>
          <p:cNvSpPr txBox="1"/>
          <p:nvPr/>
        </p:nvSpPr>
        <p:spPr>
          <a:xfrm>
            <a:off x="761394" y="2354630"/>
            <a:ext cx="10366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CUDA: Curriculum of Data Augmentation for Long-tailed Recognition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4DE4880-3135-D3AA-BACA-4C346044D6B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756115" y="5809871"/>
            <a:ext cx="1978451" cy="4616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eaLnBrk="1" hangingPunct="1"/>
            <a:r>
              <a:rPr lang="en-US" altLang="zh-CN" sz="1800" b="1" dirty="0">
                <a:solidFill>
                  <a:schemeClr val="tx1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ICLR 2023</a:t>
            </a:r>
            <a:endParaRPr lang="en-US" altLang="zh-CN" b="1" i="1" dirty="0">
              <a:solidFill>
                <a:schemeClr val="tx1"/>
              </a:solidFill>
              <a:latin typeface="Trebuchet MS" panose="020B0603020202020204" pitchFamily="34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4C9768-D745-B744-2BFF-D6B46EFD8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781" y="4003134"/>
            <a:ext cx="6479602" cy="11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4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Methods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2B0088-85C7-59A5-21AE-B10E6795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34" y="1916979"/>
            <a:ext cx="4794272" cy="31936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192018-325A-E468-A8BE-16CD64F1E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420" y="1916979"/>
            <a:ext cx="4379414" cy="33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22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126165-813B-1515-25F9-453FDAF1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05" y="899037"/>
            <a:ext cx="10109720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95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03A8D6-04EF-E3BB-3965-2055AEFA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069" y="785081"/>
            <a:ext cx="9246075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4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FFB663-FA68-0AA9-154B-DF0B03139DDD}"/>
              </a:ext>
            </a:extLst>
          </p:cNvPr>
          <p:cNvSpPr txBox="1"/>
          <p:nvPr/>
        </p:nvSpPr>
        <p:spPr>
          <a:xfrm>
            <a:off x="148590" y="863676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DODA make fewer classes be ‘sacrificed’?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94C7F4-B29E-43D7-B855-AAF2C69B6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595" y="1676690"/>
            <a:ext cx="4197566" cy="39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6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4C01A8-AC15-E702-23CB-1B3E6E4502B3}"/>
              </a:ext>
            </a:extLst>
          </p:cNvPr>
          <p:cNvSpPr txBox="1"/>
          <p:nvPr/>
        </p:nvSpPr>
        <p:spPr>
          <a:xfrm>
            <a:off x="148590" y="83862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DODA can alleviate the long-tailed problem?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9A24A3-FDA6-C16C-1C9E-49902574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89" y="2346214"/>
            <a:ext cx="9277827" cy="26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4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4C01A8-AC15-E702-23CB-1B3E6E4502B3}"/>
              </a:ext>
            </a:extLst>
          </p:cNvPr>
          <p:cNvSpPr txBox="1"/>
          <p:nvPr/>
        </p:nvSpPr>
        <p:spPr>
          <a:xfrm>
            <a:off x="148590" y="83862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trends in DAs favored by classes?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BD34A4-6759-C032-D6CC-D55090AC7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917" y="1361357"/>
            <a:ext cx="5855031" cy="48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27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4C01A8-AC15-E702-23CB-1B3E6E4502B3}"/>
              </a:ext>
            </a:extLst>
          </p:cNvPr>
          <p:cNvSpPr txBox="1"/>
          <p:nvPr/>
        </p:nvSpPr>
        <p:spPr>
          <a:xfrm>
            <a:off x="148590" y="838624"/>
            <a:ext cx="6097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other augmentation methods be better?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6B6F19-55C4-EA9A-E466-3AAE9C6A5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49" y="2040286"/>
            <a:ext cx="10886102" cy="30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94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75904" y="2721114"/>
            <a:ext cx="2024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Adobe Devanagari" panose="02040503050201020203" pitchFamily="18" charset="0"/>
              </a:rPr>
              <a:t>Thanks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  <a:cs typeface="Adobe Devanagari" panose="02040503050201020203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7195004-2E08-478E-D8E4-E61F2AEB0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845" y="1032823"/>
            <a:ext cx="7151886" cy="49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Background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7E2DA6-56CD-6644-BC57-105120734A70}"/>
              </a:ext>
            </a:extLst>
          </p:cNvPr>
          <p:cNvSpPr txBox="1"/>
          <p:nvPr/>
        </p:nvSpPr>
        <p:spPr>
          <a:xfrm>
            <a:off x="148590" y="662394"/>
            <a:ext cx="4211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Long-tailed Recognition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90A7EB-4A10-3564-1C70-94BA4D561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46" y="1353887"/>
            <a:ext cx="9449286" cy="45976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8F24DE7-409D-1F74-C169-91C8930A9527}"/>
              </a:ext>
            </a:extLst>
          </p:cNvPr>
          <p:cNvSpPr txBox="1"/>
          <p:nvPr/>
        </p:nvSpPr>
        <p:spPr>
          <a:xfrm>
            <a:off x="4777115" y="6020416"/>
            <a:ext cx="2863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LVIS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1A8F3C4-58C4-AC9F-DBC4-F66209E7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647" y="1303084"/>
            <a:ext cx="11510705" cy="503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2925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Background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7E2DA6-56CD-6644-BC57-105120734A70}"/>
              </a:ext>
            </a:extLst>
          </p:cNvPr>
          <p:cNvSpPr txBox="1"/>
          <p:nvPr/>
        </p:nvSpPr>
        <p:spPr>
          <a:xfrm>
            <a:off x="148590" y="662394"/>
            <a:ext cx="7503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Taxonomy of existing deep long-tailed learning methods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[1]</a:t>
            </a:r>
            <a:endParaRPr lang="en-US" altLang="zh-CN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26ED-CE23-0736-B949-57DDCEA3B55B}"/>
              </a:ext>
            </a:extLst>
          </p:cNvPr>
          <p:cNvSpPr txBox="1"/>
          <p:nvPr/>
        </p:nvSpPr>
        <p:spPr>
          <a:xfrm>
            <a:off x="514350" y="6284506"/>
            <a:ext cx="10712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Zhang Y, Kang B,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Hooi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B, et al. Deep long-tailed learning: A survey[J]. IEEE Transactions on Pattern Analysis and Machine Intelligence 2023.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C2A21C-F5E1-8F73-1F4E-9A494EF82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975" y="1389587"/>
            <a:ext cx="6623225" cy="4545350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760BC0C-3584-60E7-1FCA-625F8022D79B}"/>
              </a:ext>
            </a:extLst>
          </p:cNvPr>
          <p:cNvSpPr/>
          <p:nvPr/>
        </p:nvSpPr>
        <p:spPr>
          <a:xfrm>
            <a:off x="5759450" y="3606800"/>
            <a:ext cx="2870200" cy="457200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1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Motivation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EC3EECB-58AC-200A-6EBD-39470F3D9BC5}"/>
              </a:ext>
            </a:extLst>
          </p:cNvPr>
          <p:cNvSpPr txBox="1"/>
          <p:nvPr/>
        </p:nvSpPr>
        <p:spPr>
          <a:xfrm>
            <a:off x="148590" y="721947"/>
            <a:ext cx="926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works have considered the 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 of the degree of augmentation of different classes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class imbalance problems.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9CA5590-0671-4A44-2C85-6F767F8306E7}"/>
              </a:ext>
            </a:extLst>
          </p:cNvPr>
          <p:cNvSpPr txBox="1"/>
          <p:nvPr/>
        </p:nvSpPr>
        <p:spPr>
          <a:xfrm>
            <a:off x="148590" y="1468086"/>
            <a:ext cx="89075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the strength of class-wise augmentation: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F577C-1CF4-D996-105B-78DD9206A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7" y="1964505"/>
            <a:ext cx="8728004" cy="47936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C86D8B0-1FB1-3B4B-383E-FF11E8572DCA}"/>
              </a:ext>
            </a:extLst>
          </p:cNvPr>
          <p:cNvSpPr txBox="1"/>
          <p:nvPr/>
        </p:nvSpPr>
        <p:spPr>
          <a:xfrm>
            <a:off x="8772731" y="2937854"/>
            <a:ext cx="3246661" cy="255454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Observation:</a:t>
            </a:r>
          </a:p>
          <a:p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class-wise augmentation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performance in the 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non-augmented classes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that for the </a:t>
            </a:r>
            <a:r>
              <a:rPr lang="en-US" altLang="zh-CN" sz="20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augmented classes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may not be significantly improved 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83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Methods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076225-6B09-482E-87DE-CC77ECBEB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0" y="2268973"/>
            <a:ext cx="11233101" cy="40515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8B917E1-0390-F16B-A647-B4A965961E25}"/>
              </a:ext>
            </a:extLst>
          </p:cNvPr>
          <p:cNvSpPr txBox="1"/>
          <p:nvPr/>
        </p:nvSpPr>
        <p:spPr>
          <a:xfrm>
            <a:off x="411792" y="799333"/>
            <a:ext cx="9439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CUDA includes two parts: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9B40AA-17F4-8265-55EA-6CABB74EB9D5}"/>
              </a:ext>
            </a:extLst>
          </p:cNvPr>
          <p:cNvSpPr txBox="1"/>
          <p:nvPr/>
        </p:nvSpPr>
        <p:spPr>
          <a:xfrm>
            <a:off x="411792" y="1327911"/>
            <a:ext cx="9195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to generate the augmented samples based on the given strength parameter;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CE677AB-6CF5-9902-D293-B9B37ED416B2}"/>
              </a:ext>
            </a:extLst>
          </p:cNvPr>
          <p:cNvSpPr txBox="1"/>
          <p:nvPr/>
        </p:nvSpPr>
        <p:spPr>
          <a:xfrm>
            <a:off x="411792" y="1828824"/>
            <a:ext cx="91956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 a method to measure a Level-of-Learning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score for each class.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15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 err="1">
                <a:ea typeface="微软雅黑" panose="020B0503020204020204" charset="-122"/>
                <a:sym typeface="+mn-ea"/>
              </a:rPr>
              <a:t>Alogrithm</a:t>
            </a:r>
            <a:endParaRPr kumimoji="1" lang="en-US" altLang="zh-CN" sz="2400" b="1" dirty="0">
              <a:ea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94CE97-D3A5-E434-7EA1-2802E9A5B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944" y="1602987"/>
            <a:ext cx="11490111" cy="40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39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944B1B-7E1F-719D-45F5-F5C03D38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501" y="762655"/>
            <a:ext cx="10221554" cy="581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8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149087"/>
            <a:ext cx="89452" cy="52677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8590" y="182245"/>
            <a:ext cx="434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ea typeface="微软雅黑" panose="020B0503020204020204" charset="-122"/>
                <a:sym typeface="+mn-ea"/>
              </a:rPr>
              <a:t>Experiment</a:t>
            </a:r>
          </a:p>
        </p:txBody>
      </p:sp>
      <p:sp>
        <p:nvSpPr>
          <p:cNvPr id="14" name="矩形 13"/>
          <p:cNvSpPr/>
          <p:nvPr/>
        </p:nvSpPr>
        <p:spPr>
          <a:xfrm>
            <a:off x="1" y="158870"/>
            <a:ext cx="89452" cy="52677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86" y="192448"/>
            <a:ext cx="3041951" cy="46994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E73CEC-F18B-D22B-01B3-33BD024EA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10" y="1136585"/>
            <a:ext cx="11245579" cy="49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28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mExNWZmNGMyYjE0NzQ4NzBhNTlmZDU2MDBkZmM2Y2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18895</TotalTime>
  <Words>519</Words>
  <Application>Microsoft Office PowerPoint</Application>
  <PresentationFormat>宽屏</PresentationFormat>
  <Paragraphs>89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微软雅黑</vt:lpstr>
      <vt:lpstr>Arial</vt:lpstr>
      <vt:lpstr>Calibri</vt:lpstr>
      <vt:lpstr>Cambria Math</vt:lpstr>
      <vt:lpstr>Times New Roman</vt:lpstr>
      <vt:lpstr>Trebuchet MS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Drjh X</dc:creator>
  <cp:lastModifiedBy>1 wan</cp:lastModifiedBy>
  <cp:revision>933</cp:revision>
  <dcterms:created xsi:type="dcterms:W3CDTF">2019-06-19T02:08:00Z</dcterms:created>
  <dcterms:modified xsi:type="dcterms:W3CDTF">2024-07-04T07:23:31Z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2052-11.1.0.11691</vt:lpwstr>
  </property>
  <property fmtid="{D5CDD505-2E9C-101B-9397-08002B2CF9AE}" pid="3" name="ICV">
    <vt:lpwstr>47706D98816A47808B421991E643A7F0</vt:lpwstr>
  </property>
</Properties>
</file>